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56" r:id="rId4"/>
    <p:sldId id="260" r:id="rId5"/>
    <p:sldId id="262" r:id="rId6"/>
    <p:sldId id="263" r:id="rId7"/>
    <p:sldId id="2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F5F4"/>
    <a:srgbClr val="99CDFD"/>
    <a:srgbClr val="0E79FA"/>
    <a:srgbClr val="3767D1"/>
    <a:srgbClr val="6960A8"/>
    <a:srgbClr val="3960CF"/>
    <a:srgbClr val="787098"/>
    <a:srgbClr val="127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7"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5BF5-EA3A-8775-CCAF-AE990CF429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424683A-38A0-F62B-E4A8-5E007E2BB2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DC1DE58-4E6C-6494-E894-6C39FAD70338}"/>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5" name="Footer Placeholder 4">
            <a:extLst>
              <a:ext uri="{FF2B5EF4-FFF2-40B4-BE49-F238E27FC236}">
                <a16:creationId xmlns:a16="http://schemas.microsoft.com/office/drawing/2014/main" id="{616A8EC4-208E-B48E-4FFE-76F17083C4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41080D-1880-B271-3FEB-C392E5C9175A}"/>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3047649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B50D-28D1-3033-F7B0-76E2749120E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D765FB-FF7A-0B7D-05E2-8BB5D33ED6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21819C-E510-2D0D-D0ED-6D933B69C16E}"/>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5" name="Footer Placeholder 4">
            <a:extLst>
              <a:ext uri="{FF2B5EF4-FFF2-40B4-BE49-F238E27FC236}">
                <a16:creationId xmlns:a16="http://schemas.microsoft.com/office/drawing/2014/main" id="{7CF77F47-E22F-565C-0580-C1FB56C017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AFD1CB-44E2-75FD-BA2E-85C1149B9363}"/>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252882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99EC5C-9CCD-EE34-2C94-C5E3946410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14227D-ADEB-0655-D03B-3CB87DCE21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8C4C4A-8CC9-773A-A2D6-A42BD2ED649A}"/>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5" name="Footer Placeholder 4">
            <a:extLst>
              <a:ext uri="{FF2B5EF4-FFF2-40B4-BE49-F238E27FC236}">
                <a16:creationId xmlns:a16="http://schemas.microsoft.com/office/drawing/2014/main" id="{6A0ED7BD-F190-D12E-8B08-FB7F36FA03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52A95D-BA61-72F5-5CAC-DC9B2F7809BA}"/>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127289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9B25-F9D8-554B-97FB-B1962BA8A9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DA931C-D179-7C02-8C6E-DF0BE2C072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E85963-23FC-9A6D-77DB-1DAA74C24197}"/>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5" name="Footer Placeholder 4">
            <a:extLst>
              <a:ext uri="{FF2B5EF4-FFF2-40B4-BE49-F238E27FC236}">
                <a16:creationId xmlns:a16="http://schemas.microsoft.com/office/drawing/2014/main" id="{2FE46B02-95AD-8D92-E710-E9CB030ACB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501E1E-2E9E-2C2F-7497-2E33FC4B4ED2}"/>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140083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5F5B-5D8A-15A0-38BE-656222373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97BAA57-6285-EAD4-BA1A-FC8D278F71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9A60B7-7D22-15D8-C885-C4B528278F68}"/>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5" name="Footer Placeholder 4">
            <a:extLst>
              <a:ext uri="{FF2B5EF4-FFF2-40B4-BE49-F238E27FC236}">
                <a16:creationId xmlns:a16="http://schemas.microsoft.com/office/drawing/2014/main" id="{DF498151-E64B-85FA-B3DE-3E0CCFDBF4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D2DF0B-8C3B-A21F-CCEE-3077B5687486}"/>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2528700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8999-B885-C1FC-D0BD-6EE0611083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30C7511-DB7A-C5D7-8AA0-54335F84EB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A10E492-A8BC-71EC-E867-EB4061AB1E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3E15B2A-38D2-FFC1-C0F2-866C7184210D}"/>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6" name="Footer Placeholder 5">
            <a:extLst>
              <a:ext uri="{FF2B5EF4-FFF2-40B4-BE49-F238E27FC236}">
                <a16:creationId xmlns:a16="http://schemas.microsoft.com/office/drawing/2014/main" id="{3ED28248-D6C2-5195-FCE7-22141FEF00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9FC950-7973-9C72-0753-F6376879A9B9}"/>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103151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00DA-DB5B-B459-B514-B653B5AA159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71F67F-F1E5-83F1-F396-0C8164D3CB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12ADE6-3BE9-2B06-DF47-777F6DD0FF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E1BB16-4C4E-DF14-AFB4-2E83EEEAED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85BAFC-3F0F-071E-A8A6-D048D3BD72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BD9D7B4-5F26-734F-BFE6-0B0E898B7EAC}"/>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8" name="Footer Placeholder 7">
            <a:extLst>
              <a:ext uri="{FF2B5EF4-FFF2-40B4-BE49-F238E27FC236}">
                <a16:creationId xmlns:a16="http://schemas.microsoft.com/office/drawing/2014/main" id="{AD181F7F-FF94-A9E4-317B-64B3892E3E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91F1BE0-8884-1B1D-65A4-0C56C6B921CB}"/>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3945217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48CF-FA83-D66E-481B-6C23F6F8F2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220502-B710-4471-BA53-C8CE8ABFEB46}"/>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4" name="Footer Placeholder 3">
            <a:extLst>
              <a:ext uri="{FF2B5EF4-FFF2-40B4-BE49-F238E27FC236}">
                <a16:creationId xmlns:a16="http://schemas.microsoft.com/office/drawing/2014/main" id="{71F81523-5397-6B12-EE09-4CBA48A8443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451089-E593-BC7A-F5BE-E8627F0F260E}"/>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23463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779E78-133E-8896-6A57-E464CEECAB98}"/>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3" name="Footer Placeholder 2">
            <a:extLst>
              <a:ext uri="{FF2B5EF4-FFF2-40B4-BE49-F238E27FC236}">
                <a16:creationId xmlns:a16="http://schemas.microsoft.com/office/drawing/2014/main" id="{7EC65113-21E7-CE4E-607E-80F24827EE4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6FE1043-CFF7-EE1A-7287-09998C240BE7}"/>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316047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A604-91AD-9921-9611-5915FC831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8E04BC2-C962-9FF4-BB5C-65A42F7340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7F2A1D5-4484-5E8D-FE02-9FC0D8074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9B87F-9B48-3AA5-72E6-468FEAFA0CD0}"/>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6" name="Footer Placeholder 5">
            <a:extLst>
              <a:ext uri="{FF2B5EF4-FFF2-40B4-BE49-F238E27FC236}">
                <a16:creationId xmlns:a16="http://schemas.microsoft.com/office/drawing/2014/main" id="{808E6B24-BED8-1349-A703-3668771022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07C5FD-3916-D51C-8E51-BE4776252225}"/>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3353554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3B73-BF71-2694-0CFC-DACB7ABFE7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F433210-84F8-53B8-26E3-7DCA4BD30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51FDE3E-BF80-EBEE-016D-F648FE3E4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9E5588-5C28-BBF3-96A0-10CBA4252F3A}"/>
              </a:ext>
            </a:extLst>
          </p:cNvPr>
          <p:cNvSpPr>
            <a:spLocks noGrp="1"/>
          </p:cNvSpPr>
          <p:nvPr>
            <p:ph type="dt" sz="half" idx="10"/>
          </p:nvPr>
        </p:nvSpPr>
        <p:spPr/>
        <p:txBody>
          <a:bodyPr/>
          <a:lstStyle/>
          <a:p>
            <a:fld id="{8D703379-5254-4292-A5D7-036E6AFDA829}" type="datetimeFigureOut">
              <a:rPr lang="en-GB" smtClean="0"/>
              <a:t>05/07/2023</a:t>
            </a:fld>
            <a:endParaRPr lang="en-GB"/>
          </a:p>
        </p:txBody>
      </p:sp>
      <p:sp>
        <p:nvSpPr>
          <p:cNvPr id="6" name="Footer Placeholder 5">
            <a:extLst>
              <a:ext uri="{FF2B5EF4-FFF2-40B4-BE49-F238E27FC236}">
                <a16:creationId xmlns:a16="http://schemas.microsoft.com/office/drawing/2014/main" id="{87CE9DE9-7D1B-E19A-5F4A-967CF84C99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A82B9E0-4DFE-34C5-A252-EC9AB27A91C1}"/>
              </a:ext>
            </a:extLst>
          </p:cNvPr>
          <p:cNvSpPr>
            <a:spLocks noGrp="1"/>
          </p:cNvSpPr>
          <p:nvPr>
            <p:ph type="sldNum" sz="quarter" idx="12"/>
          </p:nvPr>
        </p:nvSpPr>
        <p:spPr/>
        <p:txBody>
          <a:bodyPr/>
          <a:lstStyle/>
          <a:p>
            <a:fld id="{20AA44B0-08D4-4D86-AAF1-A9DA6B81031A}" type="slidenum">
              <a:rPr lang="en-GB" smtClean="0"/>
              <a:t>‹#›</a:t>
            </a:fld>
            <a:endParaRPr lang="en-GB"/>
          </a:p>
        </p:txBody>
      </p:sp>
    </p:spTree>
    <p:extLst>
      <p:ext uri="{BB962C8B-B14F-4D97-AF65-F5344CB8AC3E}">
        <p14:creationId xmlns:p14="http://schemas.microsoft.com/office/powerpoint/2010/main" val="305722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193DB5-14FB-C8EF-B972-F347D92C68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412DE8-3BCF-4FB7-3545-9FB595CA38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3391F3-4EFF-7D0D-29FC-8C5A904E5F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03379-5254-4292-A5D7-036E6AFDA829}" type="datetimeFigureOut">
              <a:rPr lang="en-GB" smtClean="0"/>
              <a:t>05/07/2023</a:t>
            </a:fld>
            <a:endParaRPr lang="en-GB"/>
          </a:p>
        </p:txBody>
      </p:sp>
      <p:sp>
        <p:nvSpPr>
          <p:cNvPr id="5" name="Footer Placeholder 4">
            <a:extLst>
              <a:ext uri="{FF2B5EF4-FFF2-40B4-BE49-F238E27FC236}">
                <a16:creationId xmlns:a16="http://schemas.microsoft.com/office/drawing/2014/main" id="{55A9A507-27AA-2D8F-BD6B-B557CD5BC4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796769-BA3A-C29E-6706-14837D9F2B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A44B0-08D4-4D86-AAF1-A9DA6B81031A}" type="slidenum">
              <a:rPr lang="en-GB" smtClean="0"/>
              <a:t>‹#›</a:t>
            </a:fld>
            <a:endParaRPr lang="en-GB"/>
          </a:p>
        </p:txBody>
      </p:sp>
    </p:spTree>
    <p:extLst>
      <p:ext uri="{BB962C8B-B14F-4D97-AF65-F5344CB8AC3E}">
        <p14:creationId xmlns:p14="http://schemas.microsoft.com/office/powerpoint/2010/main" val="2353634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3E1F10-356A-0EC9-3443-191A4ACFB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42" y="150120"/>
            <a:ext cx="12027158" cy="6728202"/>
          </a:xfrm>
          <a:prstGeom prst="rect">
            <a:avLst/>
          </a:prstGeom>
        </p:spPr>
      </p:pic>
      <p:sp>
        <p:nvSpPr>
          <p:cNvPr id="6" name="Rectangle 5">
            <a:extLst>
              <a:ext uri="{FF2B5EF4-FFF2-40B4-BE49-F238E27FC236}">
                <a16:creationId xmlns:a16="http://schemas.microsoft.com/office/drawing/2014/main" id="{6D265BD4-99AF-F9B6-CC2D-47FB9C267738}"/>
              </a:ext>
            </a:extLst>
          </p:cNvPr>
          <p:cNvSpPr/>
          <p:nvPr/>
        </p:nvSpPr>
        <p:spPr>
          <a:xfrm>
            <a:off x="354562" y="150120"/>
            <a:ext cx="11485985" cy="28636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0DA4C1-68C9-858F-0E49-75680DA952E1}"/>
              </a:ext>
            </a:extLst>
          </p:cNvPr>
          <p:cNvSpPr>
            <a:spLocks noGrp="1"/>
          </p:cNvSpPr>
          <p:nvPr>
            <p:ph type="title"/>
          </p:nvPr>
        </p:nvSpPr>
        <p:spPr>
          <a:xfrm>
            <a:off x="838200" y="132080"/>
            <a:ext cx="10515600" cy="1808480"/>
          </a:xfrm>
        </p:spPr>
        <p:txBody>
          <a:bodyPr>
            <a:normAutofit fontScale="90000"/>
          </a:bodyPr>
          <a:lstStyle/>
          <a:p>
            <a:pPr algn="ctr"/>
            <a:br>
              <a:rPr lang="en-GB"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br>
            <a:br>
              <a:rPr lang="en-GB"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br>
            <a:r>
              <a:rPr lang="en-GB"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Exploratory Data Analysis of Unicorn Companies Around the World</a:t>
            </a:r>
            <a:br>
              <a:rPr lang="en-GB"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br>
            <a:br>
              <a:rPr lang="en-GB"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br>
            <a:endParaRPr lang="en-GB"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8B5380B8-EEE5-ECD2-94D3-7C1DB46B1FED}"/>
              </a:ext>
            </a:extLst>
          </p:cNvPr>
          <p:cNvSpPr txBox="1"/>
          <p:nvPr/>
        </p:nvSpPr>
        <p:spPr>
          <a:xfrm>
            <a:off x="354563" y="5033036"/>
            <a:ext cx="4404050" cy="1323439"/>
          </a:xfrm>
          <a:prstGeom prst="rect">
            <a:avLst/>
          </a:prstGeom>
          <a:noFill/>
        </p:spPr>
        <p:txBody>
          <a:bodyPr wrap="square" rtlCol="0">
            <a:spAutoFit/>
          </a:bodyPr>
          <a:lstStyle/>
          <a:p>
            <a:pPr algn="ctr"/>
            <a:r>
              <a:rPr lang="en-GB" sz="2000" b="1" dirty="0">
                <a:solidFill>
                  <a:srgbClr val="002060"/>
                </a:solidFill>
              </a:rPr>
              <a:t>Python for Data Analytics Project APRIL DAF 2023 </a:t>
            </a:r>
          </a:p>
          <a:p>
            <a:pPr algn="ctr"/>
            <a:r>
              <a:rPr lang="en-GB" sz="2000" b="1" dirty="0">
                <a:solidFill>
                  <a:srgbClr val="002060"/>
                </a:solidFill>
              </a:rPr>
              <a:t>By </a:t>
            </a:r>
          </a:p>
          <a:p>
            <a:pPr algn="ctr"/>
            <a:r>
              <a:rPr lang="en-GB" sz="2000" b="1" dirty="0">
                <a:solidFill>
                  <a:srgbClr val="002060"/>
                </a:solidFill>
              </a:rPr>
              <a:t>Solomon Onu Audu</a:t>
            </a:r>
          </a:p>
        </p:txBody>
      </p:sp>
    </p:spTree>
    <p:extLst>
      <p:ext uri="{BB962C8B-B14F-4D97-AF65-F5344CB8AC3E}">
        <p14:creationId xmlns:p14="http://schemas.microsoft.com/office/powerpoint/2010/main" val="3978467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CF29B2-D537-0B4C-C0B3-D9A4253FD5BE}"/>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CB84790-B43E-630A-B351-3CDC4C2D348A}"/>
              </a:ext>
            </a:extLst>
          </p:cNvPr>
          <p:cNvSpPr>
            <a:spLocks noGrp="1"/>
          </p:cNvSpPr>
          <p:nvPr>
            <p:ph type="title"/>
          </p:nvPr>
        </p:nvSpPr>
        <p:spPr/>
        <p:txBody>
          <a:bodyPr>
            <a:normAutofit/>
          </a:bodyPr>
          <a:lstStyle/>
          <a:p>
            <a:r>
              <a:rPr lang="en-GB" sz="2400" b="1" u="sng" dirty="0">
                <a:latin typeface="Tahoma" panose="020B0604030504040204" pitchFamily="34" charset="0"/>
                <a:ea typeface="Tahoma" panose="020B0604030504040204" pitchFamily="34" charset="0"/>
                <a:cs typeface="Tahoma" panose="020B0604030504040204" pitchFamily="34" charset="0"/>
              </a:rPr>
              <a:t>Contents</a:t>
            </a:r>
          </a:p>
        </p:txBody>
      </p:sp>
      <p:sp>
        <p:nvSpPr>
          <p:cNvPr id="3" name="Content Placeholder 2">
            <a:extLst>
              <a:ext uri="{FF2B5EF4-FFF2-40B4-BE49-F238E27FC236}">
                <a16:creationId xmlns:a16="http://schemas.microsoft.com/office/drawing/2014/main" id="{5B1F75EA-C1D3-06B1-E983-DDD8AC88E6CC}"/>
              </a:ext>
            </a:extLst>
          </p:cNvPr>
          <p:cNvSpPr>
            <a:spLocks noGrp="1"/>
          </p:cNvSpPr>
          <p:nvPr>
            <p:ph idx="1"/>
          </p:nvPr>
        </p:nvSpPr>
        <p:spPr/>
        <p:txBody>
          <a:bodyPr/>
          <a:lstStyle/>
          <a:p>
            <a:pPr>
              <a:buFont typeface="Wingdings" panose="05000000000000000000" pitchFamily="2" charset="2"/>
              <a:buChar char="§"/>
            </a:pPr>
            <a:r>
              <a:rPr lang="en-GB" b="1" dirty="0">
                <a:latin typeface="Tahoma" panose="020B0604030504040204" pitchFamily="34" charset="0"/>
                <a:ea typeface="Tahoma" panose="020B0604030504040204" pitchFamily="34" charset="0"/>
                <a:cs typeface="Tahoma" panose="020B0604030504040204" pitchFamily="34" charset="0"/>
              </a:rPr>
              <a:t>Overview</a:t>
            </a:r>
            <a:r>
              <a:rPr lang="en-GB" sz="2800" b="1" dirty="0">
                <a:latin typeface="Tahoma" panose="020B0604030504040204" pitchFamily="34" charset="0"/>
                <a:ea typeface="Tahoma" panose="020B0604030504040204" pitchFamily="34" charset="0"/>
                <a:cs typeface="Tahoma" panose="020B0604030504040204" pitchFamily="34" charset="0"/>
              </a:rPr>
              <a:t> of Unicorn Companies Across the world</a:t>
            </a:r>
          </a:p>
          <a:p>
            <a:pPr marL="0" indent="0">
              <a:buNone/>
            </a:pPr>
            <a:endParaRPr lang="en-GB" sz="2800" b="1"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GB" sz="2800" b="1" dirty="0">
                <a:latin typeface="Tahoma" panose="020B0604030504040204" pitchFamily="34" charset="0"/>
                <a:ea typeface="Tahoma" panose="020B0604030504040204" pitchFamily="34" charset="0"/>
                <a:cs typeface="Tahoma" panose="020B0604030504040204" pitchFamily="34" charset="0"/>
              </a:rPr>
              <a:t>Concentration of Unicorn Growth Across the World</a:t>
            </a:r>
          </a:p>
          <a:p>
            <a:pPr marL="0" indent="0">
              <a:buNone/>
            </a:pPr>
            <a:endParaRPr lang="en-GB" sz="2800" b="1"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GB" sz="2800" b="1" dirty="0">
                <a:latin typeface="Tahoma" panose="020B0604030504040204" pitchFamily="34" charset="0"/>
                <a:ea typeface="Tahoma" panose="020B0604030504040204" pitchFamily="34" charset="0"/>
                <a:cs typeface="Tahoma" panose="020B0604030504040204" pitchFamily="34" charset="0"/>
              </a:rPr>
              <a:t>Global Trends in Unicorn Investments And Growth </a:t>
            </a:r>
          </a:p>
          <a:p>
            <a:pPr>
              <a:buFont typeface="Wingdings" panose="05000000000000000000" pitchFamily="2" charset="2"/>
              <a:buChar char="§"/>
            </a:pPr>
            <a:endParaRPr lang="en-GB" dirty="0"/>
          </a:p>
          <a:p>
            <a:pPr>
              <a:buFont typeface="Wingdings" panose="05000000000000000000" pitchFamily="2" charset="2"/>
              <a:buChar char="§"/>
            </a:pPr>
            <a:r>
              <a:rPr lang="en-GB" sz="2800" b="1" dirty="0">
                <a:latin typeface="Tahoma" panose="020B0604030504040204" pitchFamily="34" charset="0"/>
                <a:ea typeface="Tahoma" panose="020B0604030504040204" pitchFamily="34" charset="0"/>
                <a:cs typeface="Tahoma" panose="020B0604030504040204" pitchFamily="34" charset="0"/>
              </a:rPr>
              <a:t>Growth Recommendations For Unicorns</a:t>
            </a:r>
            <a:endParaRPr lang="en-GB" dirty="0"/>
          </a:p>
        </p:txBody>
      </p:sp>
    </p:spTree>
    <p:extLst>
      <p:ext uri="{BB962C8B-B14F-4D97-AF65-F5344CB8AC3E}">
        <p14:creationId xmlns:p14="http://schemas.microsoft.com/office/powerpoint/2010/main" val="1774722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B7878A8-3697-2D60-9E99-5258D8B29660}"/>
              </a:ext>
            </a:extLst>
          </p:cNvPr>
          <p:cNvPicPr>
            <a:picLocks noChangeAspect="1"/>
          </p:cNvPicPr>
          <p:nvPr/>
        </p:nvPicPr>
        <p:blipFill>
          <a:blip r:embed="rId2"/>
          <a:stretch>
            <a:fillRect/>
          </a:stretch>
        </p:blipFill>
        <p:spPr>
          <a:xfrm>
            <a:off x="55641" y="1"/>
            <a:ext cx="12192000" cy="6857999"/>
          </a:xfrm>
          <a:prstGeom prst="rect">
            <a:avLst/>
          </a:prstGeom>
        </p:spPr>
      </p:pic>
      <p:cxnSp>
        <p:nvCxnSpPr>
          <p:cNvPr id="7" name="Straight Connector 6">
            <a:extLst>
              <a:ext uri="{FF2B5EF4-FFF2-40B4-BE49-F238E27FC236}">
                <a16:creationId xmlns:a16="http://schemas.microsoft.com/office/drawing/2014/main" id="{1C297FCB-CDB5-1801-E31F-8667AD8B33AA}"/>
              </a:ext>
            </a:extLst>
          </p:cNvPr>
          <p:cNvCxnSpPr/>
          <p:nvPr/>
        </p:nvCxnSpPr>
        <p:spPr>
          <a:xfrm>
            <a:off x="8902578" y="790337"/>
            <a:ext cx="0" cy="598852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7EDFE71-80E7-B0C6-3D60-456B833721F0}"/>
              </a:ext>
            </a:extLst>
          </p:cNvPr>
          <p:cNvGrpSpPr/>
          <p:nvPr/>
        </p:nvGrpSpPr>
        <p:grpSpPr>
          <a:xfrm>
            <a:off x="55641" y="111760"/>
            <a:ext cx="12208308" cy="6667102"/>
            <a:chOff x="55641" y="111760"/>
            <a:chExt cx="12208308" cy="6667102"/>
          </a:xfrm>
        </p:grpSpPr>
        <p:grpSp>
          <p:nvGrpSpPr>
            <p:cNvPr id="12" name="Group 11">
              <a:extLst>
                <a:ext uri="{FF2B5EF4-FFF2-40B4-BE49-F238E27FC236}">
                  <a16:creationId xmlns:a16="http://schemas.microsoft.com/office/drawing/2014/main" id="{4A830779-E213-D510-593F-6B4FC713AEB7}"/>
                </a:ext>
              </a:extLst>
            </p:cNvPr>
            <p:cNvGrpSpPr/>
            <p:nvPr/>
          </p:nvGrpSpPr>
          <p:grpSpPr>
            <a:xfrm>
              <a:off x="375921" y="573425"/>
              <a:ext cx="8442958" cy="2775531"/>
              <a:chOff x="375921" y="573425"/>
              <a:chExt cx="8442958" cy="2775531"/>
            </a:xfrm>
          </p:grpSpPr>
          <p:pic>
            <p:nvPicPr>
              <p:cNvPr id="4" name="Picture 3">
                <a:extLst>
                  <a:ext uri="{FF2B5EF4-FFF2-40B4-BE49-F238E27FC236}">
                    <a16:creationId xmlns:a16="http://schemas.microsoft.com/office/drawing/2014/main" id="{72150EC8-2738-DA2F-5346-C203D96B2191}"/>
                  </a:ext>
                </a:extLst>
              </p:cNvPr>
              <p:cNvPicPr>
                <a:picLocks noChangeAspect="1"/>
              </p:cNvPicPr>
              <p:nvPr/>
            </p:nvPicPr>
            <p:blipFill>
              <a:blip r:embed="rId3"/>
              <a:stretch>
                <a:fillRect/>
              </a:stretch>
            </p:blipFill>
            <p:spPr>
              <a:xfrm>
                <a:off x="375921" y="611534"/>
                <a:ext cx="4124959" cy="2514326"/>
              </a:xfrm>
              <a:prstGeom prst="rect">
                <a:avLst/>
              </a:prstGeom>
            </p:spPr>
          </p:pic>
          <p:pic>
            <p:nvPicPr>
              <p:cNvPr id="2" name="Picture 1">
                <a:extLst>
                  <a:ext uri="{FF2B5EF4-FFF2-40B4-BE49-F238E27FC236}">
                    <a16:creationId xmlns:a16="http://schemas.microsoft.com/office/drawing/2014/main" id="{E1AB3AEC-879B-2B89-4518-7E20A3CF1DB0}"/>
                  </a:ext>
                </a:extLst>
              </p:cNvPr>
              <p:cNvPicPr>
                <a:picLocks noChangeAspect="1"/>
              </p:cNvPicPr>
              <p:nvPr/>
            </p:nvPicPr>
            <p:blipFill>
              <a:blip r:embed="rId4"/>
              <a:stretch>
                <a:fillRect/>
              </a:stretch>
            </p:blipFill>
            <p:spPr>
              <a:xfrm>
                <a:off x="4501710" y="573425"/>
                <a:ext cx="4317169" cy="2775531"/>
              </a:xfrm>
              <a:prstGeom prst="rect">
                <a:avLst/>
              </a:prstGeom>
            </p:spPr>
          </p:pic>
        </p:grpSp>
        <p:grpSp>
          <p:nvGrpSpPr>
            <p:cNvPr id="14" name="Group 13">
              <a:extLst>
                <a:ext uri="{FF2B5EF4-FFF2-40B4-BE49-F238E27FC236}">
                  <a16:creationId xmlns:a16="http://schemas.microsoft.com/office/drawing/2014/main" id="{1AAA64B3-4D10-B0D3-4B23-BF14A6FE61B5}"/>
                </a:ext>
              </a:extLst>
            </p:cNvPr>
            <p:cNvGrpSpPr/>
            <p:nvPr/>
          </p:nvGrpSpPr>
          <p:grpSpPr>
            <a:xfrm>
              <a:off x="55641" y="3310847"/>
              <a:ext cx="8788396" cy="3468015"/>
              <a:chOff x="55641" y="3310847"/>
              <a:chExt cx="8788396" cy="3468015"/>
            </a:xfrm>
          </p:grpSpPr>
          <p:pic>
            <p:nvPicPr>
              <p:cNvPr id="3" name="Picture 2">
                <a:extLst>
                  <a:ext uri="{FF2B5EF4-FFF2-40B4-BE49-F238E27FC236}">
                    <a16:creationId xmlns:a16="http://schemas.microsoft.com/office/drawing/2014/main" id="{F8CF7563-7552-9D14-18A2-31927D269037}"/>
                  </a:ext>
                </a:extLst>
              </p:cNvPr>
              <p:cNvPicPr>
                <a:picLocks noChangeAspect="1"/>
              </p:cNvPicPr>
              <p:nvPr/>
            </p:nvPicPr>
            <p:blipFill>
              <a:blip r:embed="rId5"/>
              <a:stretch>
                <a:fillRect/>
              </a:stretch>
            </p:blipFill>
            <p:spPr>
              <a:xfrm>
                <a:off x="55641" y="3348956"/>
                <a:ext cx="4720510" cy="3429906"/>
              </a:xfrm>
              <a:prstGeom prst="rect">
                <a:avLst/>
              </a:prstGeom>
            </p:spPr>
          </p:pic>
          <p:pic>
            <p:nvPicPr>
              <p:cNvPr id="5" name="Picture 4">
                <a:extLst>
                  <a:ext uri="{FF2B5EF4-FFF2-40B4-BE49-F238E27FC236}">
                    <a16:creationId xmlns:a16="http://schemas.microsoft.com/office/drawing/2014/main" id="{E22CD553-1C21-B473-9694-F7FB8E727EFF}"/>
                  </a:ext>
                </a:extLst>
              </p:cNvPr>
              <p:cNvPicPr>
                <a:picLocks noChangeAspect="1"/>
              </p:cNvPicPr>
              <p:nvPr/>
            </p:nvPicPr>
            <p:blipFill>
              <a:blip r:embed="rId6"/>
              <a:stretch>
                <a:fillRect/>
              </a:stretch>
            </p:blipFill>
            <p:spPr>
              <a:xfrm>
                <a:off x="4778752" y="3310847"/>
                <a:ext cx="4065285" cy="3468015"/>
              </a:xfrm>
              <a:prstGeom prst="rect">
                <a:avLst/>
              </a:prstGeom>
            </p:spPr>
          </p:pic>
        </p:grpSp>
        <p:sp>
          <p:nvSpPr>
            <p:cNvPr id="9" name="TextBox 8">
              <a:extLst>
                <a:ext uri="{FF2B5EF4-FFF2-40B4-BE49-F238E27FC236}">
                  <a16:creationId xmlns:a16="http://schemas.microsoft.com/office/drawing/2014/main" id="{36CED225-F0BE-320C-DE5A-009B7304C904}"/>
                </a:ext>
              </a:extLst>
            </p:cNvPr>
            <p:cNvSpPr txBox="1"/>
            <p:nvPr/>
          </p:nvSpPr>
          <p:spPr>
            <a:xfrm>
              <a:off x="1056640" y="111760"/>
              <a:ext cx="10708638" cy="461665"/>
            </a:xfrm>
            <a:prstGeom prst="rect">
              <a:avLst/>
            </a:prstGeom>
            <a:noFill/>
          </p:spPr>
          <p:txBody>
            <a:bodyPr wrap="square" rtlCol="0">
              <a:spAutoFit/>
            </a:bodyPr>
            <a:lstStyle/>
            <a:p>
              <a:pPr algn="ctr"/>
              <a:r>
                <a:rPr lang="en-GB" sz="2400" b="1" u="sng" dirty="0">
                  <a:latin typeface="Tahoma" panose="020B0604030504040204" pitchFamily="34" charset="0"/>
                  <a:ea typeface="Tahoma" panose="020B0604030504040204" pitchFamily="34" charset="0"/>
                  <a:cs typeface="Tahoma" panose="020B0604030504040204" pitchFamily="34" charset="0"/>
                </a:rPr>
                <a:t>Overview of Unicorn Companies Across the World</a:t>
              </a:r>
            </a:p>
          </p:txBody>
        </p:sp>
        <p:grpSp>
          <p:nvGrpSpPr>
            <p:cNvPr id="16" name="Group 15">
              <a:extLst>
                <a:ext uri="{FF2B5EF4-FFF2-40B4-BE49-F238E27FC236}">
                  <a16:creationId xmlns:a16="http://schemas.microsoft.com/office/drawing/2014/main" id="{6CD688FE-5B74-3971-10C8-C529B1BC76B2}"/>
                </a:ext>
              </a:extLst>
            </p:cNvPr>
            <p:cNvGrpSpPr/>
            <p:nvPr/>
          </p:nvGrpSpPr>
          <p:grpSpPr>
            <a:xfrm>
              <a:off x="8844036" y="547287"/>
              <a:ext cx="3419913" cy="6195488"/>
              <a:chOff x="8844036" y="547287"/>
              <a:chExt cx="3419913" cy="6195488"/>
            </a:xfrm>
          </p:grpSpPr>
          <p:sp>
            <p:nvSpPr>
              <p:cNvPr id="10" name="TextBox 9">
                <a:extLst>
                  <a:ext uri="{FF2B5EF4-FFF2-40B4-BE49-F238E27FC236}">
                    <a16:creationId xmlns:a16="http://schemas.microsoft.com/office/drawing/2014/main" id="{567B623D-FED7-935A-DEDB-100519CF38C3}"/>
                  </a:ext>
                </a:extLst>
              </p:cNvPr>
              <p:cNvSpPr txBox="1"/>
              <p:nvPr/>
            </p:nvSpPr>
            <p:spPr>
              <a:xfrm>
                <a:off x="9103360" y="547287"/>
                <a:ext cx="3058156" cy="400110"/>
              </a:xfrm>
              <a:prstGeom prst="rect">
                <a:avLst/>
              </a:prstGeom>
              <a:noFill/>
            </p:spPr>
            <p:txBody>
              <a:bodyPr wrap="square" rtlCol="0">
                <a:spAutoFit/>
              </a:bodyPr>
              <a:lstStyle/>
              <a:p>
                <a:pPr algn="ctr"/>
                <a:r>
                  <a:rPr lang="en-GB" sz="2000" b="1" u="sng" dirty="0">
                    <a:latin typeface="Tahoma" panose="020B0604030504040204" pitchFamily="34" charset="0"/>
                    <a:ea typeface="Tahoma" panose="020B0604030504040204" pitchFamily="34" charset="0"/>
                    <a:cs typeface="Tahoma" panose="020B0604030504040204" pitchFamily="34" charset="0"/>
                  </a:rPr>
                  <a:t>Key Observations</a:t>
                </a:r>
              </a:p>
            </p:txBody>
          </p:sp>
          <p:sp>
            <p:nvSpPr>
              <p:cNvPr id="13" name="TextBox 12">
                <a:extLst>
                  <a:ext uri="{FF2B5EF4-FFF2-40B4-BE49-F238E27FC236}">
                    <a16:creationId xmlns:a16="http://schemas.microsoft.com/office/drawing/2014/main" id="{35F56154-3A99-B326-3F00-2E6CCAC1ACDE}"/>
                  </a:ext>
                </a:extLst>
              </p:cNvPr>
              <p:cNvSpPr txBox="1"/>
              <p:nvPr/>
            </p:nvSpPr>
            <p:spPr>
              <a:xfrm>
                <a:off x="8844037" y="950810"/>
                <a:ext cx="3378447" cy="1685077"/>
              </a:xfrm>
              <a:prstGeom prst="rect">
                <a:avLst/>
              </a:prstGeom>
              <a:noFill/>
            </p:spPr>
            <p:txBody>
              <a:bodyPr wrap="square">
                <a:spAutoFit/>
              </a:bodyPr>
              <a:lstStyle/>
              <a:p>
                <a:pPr marL="171450" indent="-171450" algn="l">
                  <a:buFontTx/>
                  <a:buChar char="‐"/>
                </a:pPr>
                <a:r>
                  <a:rPr lang="en-GB" sz="11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The Fintech Industry has Unicorn Companies with highest valuation across the world with 46% of Unicorns having high valuation.</a:t>
                </a:r>
              </a:p>
              <a:p>
                <a:pPr algn="l"/>
                <a:endParaRPr lang="en-GB" sz="115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lgn="l">
                  <a:buFontTx/>
                  <a:buChar char="‐"/>
                </a:pPr>
                <a:r>
                  <a:rPr lang="en-GB" sz="11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Internet software and service industries have the second largest number of Unicorns with high valuation </a:t>
                </a:r>
                <a:r>
                  <a:rPr lang="en-GB" sz="1150" dirty="0">
                    <a:solidFill>
                      <a:srgbClr val="000000"/>
                    </a:solidFill>
                    <a:latin typeface="Tahoma" panose="020B0604030504040204" pitchFamily="34" charset="0"/>
                    <a:ea typeface="Tahoma" panose="020B0604030504040204" pitchFamily="34" charset="0"/>
                    <a:cs typeface="Tahoma" panose="020B0604030504040204" pitchFamily="34" charset="0"/>
                  </a:rPr>
                  <a:t>of</a:t>
                </a:r>
                <a:r>
                  <a:rPr lang="en-GB" sz="11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31.4%, followed by E-commerce and direct-to-consumer industries with 22.5%.</a:t>
                </a:r>
              </a:p>
            </p:txBody>
          </p:sp>
          <p:sp>
            <p:nvSpPr>
              <p:cNvPr id="15" name="TextBox 14">
                <a:extLst>
                  <a:ext uri="{FF2B5EF4-FFF2-40B4-BE49-F238E27FC236}">
                    <a16:creationId xmlns:a16="http://schemas.microsoft.com/office/drawing/2014/main" id="{0C352786-D01F-E1D4-0A63-FF23852DD094}"/>
                  </a:ext>
                </a:extLst>
              </p:cNvPr>
              <p:cNvSpPr txBox="1"/>
              <p:nvPr/>
            </p:nvSpPr>
            <p:spPr>
              <a:xfrm>
                <a:off x="8844037" y="2682647"/>
                <a:ext cx="3419912" cy="1685077"/>
              </a:xfrm>
              <a:prstGeom prst="rect">
                <a:avLst/>
              </a:prstGeom>
              <a:noFill/>
            </p:spPr>
            <p:txBody>
              <a:bodyPr wrap="square">
                <a:spAutoFit/>
              </a:bodyPr>
              <a:lstStyle/>
              <a:p>
                <a:pPr marL="171450" indent="-171450">
                  <a:buFont typeface="Calibri" panose="020F050202020403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The highest concentration of Unicorn Companies were in the City of San Francisco and New York both in the USA, with 47.8% and 32.3% respectively, making these cities industrial hub for Unicorn Companies.</a:t>
                </a:r>
              </a:p>
              <a:p>
                <a:endParaRPr lang="en-GB" sz="11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Calibri" panose="020F050202020403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Beijing in China has a Unicorn Concentration of 19.9%, making it the third city with high concentration of Unicorns.</a:t>
                </a:r>
              </a:p>
            </p:txBody>
          </p:sp>
          <p:sp>
            <p:nvSpPr>
              <p:cNvPr id="17" name="TextBox 16">
                <a:extLst>
                  <a:ext uri="{FF2B5EF4-FFF2-40B4-BE49-F238E27FC236}">
                    <a16:creationId xmlns:a16="http://schemas.microsoft.com/office/drawing/2014/main" id="{05620D86-8A88-C09E-23FD-445F2FF93C4D}"/>
                  </a:ext>
                </a:extLst>
              </p:cNvPr>
              <p:cNvSpPr txBox="1"/>
              <p:nvPr/>
            </p:nvSpPr>
            <p:spPr>
              <a:xfrm>
                <a:off x="8844036" y="4406463"/>
                <a:ext cx="3403605" cy="1154162"/>
              </a:xfrm>
              <a:prstGeom prst="rect">
                <a:avLst/>
              </a:prstGeom>
              <a:noFill/>
            </p:spPr>
            <p:txBody>
              <a:bodyPr wrap="square">
                <a:spAutoFit/>
              </a:bodyPr>
              <a:lstStyle/>
              <a:p>
                <a:pPr marL="171450" indent="-171450">
                  <a:buFont typeface="Calibri" panose="020F050202020403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Bytedance, in China is the most valued Unicorn company with a valuation of $180 billion, followed by SHEIN, another Unicorn in China with a valuation of $100 billion and SpaceX, an American Company, also with a valuation of USD100 billion</a:t>
                </a:r>
              </a:p>
            </p:txBody>
          </p:sp>
          <p:sp>
            <p:nvSpPr>
              <p:cNvPr id="8" name="TextBox 7">
                <a:extLst>
                  <a:ext uri="{FF2B5EF4-FFF2-40B4-BE49-F238E27FC236}">
                    <a16:creationId xmlns:a16="http://schemas.microsoft.com/office/drawing/2014/main" id="{C698BB22-9534-22B6-5EEF-F15875A59F03}"/>
                  </a:ext>
                </a:extLst>
              </p:cNvPr>
              <p:cNvSpPr txBox="1"/>
              <p:nvPr/>
            </p:nvSpPr>
            <p:spPr>
              <a:xfrm>
                <a:off x="8902578" y="5588613"/>
                <a:ext cx="3289422" cy="1154162"/>
              </a:xfrm>
              <a:prstGeom prst="rect">
                <a:avLst/>
              </a:prstGeom>
              <a:noFill/>
            </p:spPr>
            <p:txBody>
              <a:bodyPr wrap="square">
                <a:spAutoFit/>
              </a:bodyPr>
              <a:lstStyle/>
              <a:p>
                <a:pPr marL="171450" indent="-171450">
                  <a:buFont typeface="Abril Fatface" panose="02000503000000020003" pitchFamily="2" charset="0"/>
                  <a:buChar char="-"/>
                </a:pPr>
                <a:r>
                  <a:rPr lang="en-GB" sz="1150" dirty="0">
                    <a:latin typeface="Tahoma" panose="020B0604030504040204" pitchFamily="34" charset="0"/>
                    <a:ea typeface="Tahoma" panose="020B0604030504040204" pitchFamily="34" charset="0"/>
                    <a:cs typeface="Tahoma" panose="020B0604030504040204" pitchFamily="34" charset="0"/>
                  </a:rPr>
                  <a:t>North America, Asia, and Europe have more Unicorns than the rest of the world combined.</a:t>
                </a:r>
              </a:p>
              <a:p>
                <a:endParaRPr lang="en-GB" sz="11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Tahoma" panose="020B060403050404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South America, Oceania and Africa have the least number of Unicorns.</a:t>
                </a:r>
              </a:p>
            </p:txBody>
          </p:sp>
        </p:grpSp>
      </p:grpSp>
    </p:spTree>
    <p:extLst>
      <p:ext uri="{BB962C8B-B14F-4D97-AF65-F5344CB8AC3E}">
        <p14:creationId xmlns:p14="http://schemas.microsoft.com/office/powerpoint/2010/main" val="2986549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DB8E3B-CD3E-B93F-DBA4-2C78CD050F7F}"/>
              </a:ext>
            </a:extLst>
          </p:cNvPr>
          <p:cNvPicPr>
            <a:picLocks noChangeAspect="1"/>
          </p:cNvPicPr>
          <p:nvPr/>
        </p:nvPicPr>
        <p:blipFill>
          <a:blip r:embed="rId2"/>
          <a:stretch>
            <a:fillRect/>
          </a:stretch>
        </p:blipFill>
        <p:spPr>
          <a:xfrm>
            <a:off x="0" y="-29795"/>
            <a:ext cx="12192000" cy="6857999"/>
          </a:xfrm>
          <a:prstGeom prst="rect">
            <a:avLst/>
          </a:prstGeom>
        </p:spPr>
      </p:pic>
      <p:cxnSp>
        <p:nvCxnSpPr>
          <p:cNvPr id="4" name="Straight Connector 3">
            <a:extLst>
              <a:ext uri="{FF2B5EF4-FFF2-40B4-BE49-F238E27FC236}">
                <a16:creationId xmlns:a16="http://schemas.microsoft.com/office/drawing/2014/main" id="{552B32B0-E64B-A5F8-8395-066C9BDDBBF5}"/>
              </a:ext>
            </a:extLst>
          </p:cNvPr>
          <p:cNvCxnSpPr/>
          <p:nvPr/>
        </p:nvCxnSpPr>
        <p:spPr>
          <a:xfrm>
            <a:off x="7529523" y="790337"/>
            <a:ext cx="0" cy="598852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597F2F3-1C70-BD2A-F085-3787A798E705}"/>
              </a:ext>
            </a:extLst>
          </p:cNvPr>
          <p:cNvGrpSpPr/>
          <p:nvPr/>
        </p:nvGrpSpPr>
        <p:grpSpPr>
          <a:xfrm>
            <a:off x="162559" y="81280"/>
            <a:ext cx="12029442" cy="6644847"/>
            <a:chOff x="162559" y="81280"/>
            <a:chExt cx="12029442" cy="6644847"/>
          </a:xfrm>
        </p:grpSpPr>
        <p:pic>
          <p:nvPicPr>
            <p:cNvPr id="5" name="Picture 4">
              <a:extLst>
                <a:ext uri="{FF2B5EF4-FFF2-40B4-BE49-F238E27FC236}">
                  <a16:creationId xmlns:a16="http://schemas.microsoft.com/office/drawing/2014/main" id="{219D56ED-EDBE-4C98-B21C-C065D7DD9830}"/>
                </a:ext>
              </a:extLst>
            </p:cNvPr>
            <p:cNvPicPr>
              <a:picLocks noChangeAspect="1"/>
            </p:cNvPicPr>
            <p:nvPr/>
          </p:nvPicPr>
          <p:blipFill>
            <a:blip r:embed="rId3"/>
            <a:stretch>
              <a:fillRect/>
            </a:stretch>
          </p:blipFill>
          <p:spPr>
            <a:xfrm>
              <a:off x="599440" y="3779520"/>
              <a:ext cx="6878306" cy="2946607"/>
            </a:xfrm>
            <a:prstGeom prst="rect">
              <a:avLst/>
            </a:prstGeom>
          </p:spPr>
        </p:pic>
        <p:pic>
          <p:nvPicPr>
            <p:cNvPr id="7" name="Picture 6">
              <a:extLst>
                <a:ext uri="{FF2B5EF4-FFF2-40B4-BE49-F238E27FC236}">
                  <a16:creationId xmlns:a16="http://schemas.microsoft.com/office/drawing/2014/main" id="{A233730A-15A3-2A8F-F980-DDA2ADB87DF1}"/>
                </a:ext>
              </a:extLst>
            </p:cNvPr>
            <p:cNvPicPr>
              <a:picLocks noChangeAspect="1"/>
            </p:cNvPicPr>
            <p:nvPr/>
          </p:nvPicPr>
          <p:blipFill>
            <a:blip r:embed="rId4"/>
            <a:stretch>
              <a:fillRect/>
            </a:stretch>
          </p:blipFill>
          <p:spPr>
            <a:xfrm>
              <a:off x="162559" y="756097"/>
              <a:ext cx="7315187" cy="3023423"/>
            </a:xfrm>
            <a:prstGeom prst="rect">
              <a:avLst/>
            </a:prstGeom>
          </p:spPr>
        </p:pic>
        <p:sp>
          <p:nvSpPr>
            <p:cNvPr id="3" name="TextBox 2">
              <a:extLst>
                <a:ext uri="{FF2B5EF4-FFF2-40B4-BE49-F238E27FC236}">
                  <a16:creationId xmlns:a16="http://schemas.microsoft.com/office/drawing/2014/main" id="{8034B746-9345-1880-58D4-5D832EA6A6EA}"/>
                </a:ext>
              </a:extLst>
            </p:cNvPr>
            <p:cNvSpPr txBox="1"/>
            <p:nvPr/>
          </p:nvSpPr>
          <p:spPr>
            <a:xfrm>
              <a:off x="304800" y="81280"/>
              <a:ext cx="11531600" cy="461665"/>
            </a:xfrm>
            <a:prstGeom prst="rect">
              <a:avLst/>
            </a:prstGeom>
            <a:noFill/>
          </p:spPr>
          <p:txBody>
            <a:bodyPr wrap="square" rtlCol="0">
              <a:spAutoFit/>
            </a:bodyPr>
            <a:lstStyle/>
            <a:p>
              <a:pPr algn="ctr"/>
              <a:r>
                <a:rPr lang="en-GB" sz="2400" b="1" u="sng" dirty="0">
                  <a:latin typeface="Tahoma" panose="020B0604030504040204" pitchFamily="34" charset="0"/>
                  <a:ea typeface="Tahoma" panose="020B0604030504040204" pitchFamily="34" charset="0"/>
                  <a:cs typeface="Tahoma" panose="020B0604030504040204" pitchFamily="34" charset="0"/>
                </a:rPr>
                <a:t>Concentration of Unicorn Growth Across the World</a:t>
              </a:r>
            </a:p>
          </p:txBody>
        </p:sp>
        <p:sp>
          <p:nvSpPr>
            <p:cNvPr id="6" name="TextBox 5">
              <a:extLst>
                <a:ext uri="{FF2B5EF4-FFF2-40B4-BE49-F238E27FC236}">
                  <a16:creationId xmlns:a16="http://schemas.microsoft.com/office/drawing/2014/main" id="{514C23A8-A891-641C-997E-59FD74975336}"/>
                </a:ext>
              </a:extLst>
            </p:cNvPr>
            <p:cNvSpPr txBox="1"/>
            <p:nvPr/>
          </p:nvSpPr>
          <p:spPr>
            <a:xfrm>
              <a:off x="7398895" y="694921"/>
              <a:ext cx="4762621" cy="400110"/>
            </a:xfrm>
            <a:prstGeom prst="rect">
              <a:avLst/>
            </a:prstGeom>
            <a:noFill/>
          </p:spPr>
          <p:txBody>
            <a:bodyPr wrap="square" rtlCol="0">
              <a:spAutoFit/>
            </a:bodyPr>
            <a:lstStyle/>
            <a:p>
              <a:pPr algn="ctr"/>
              <a:r>
                <a:rPr lang="en-GB" sz="2000" b="1" u="sng" dirty="0">
                  <a:latin typeface="Tahoma" panose="020B0604030504040204" pitchFamily="34" charset="0"/>
                  <a:ea typeface="Tahoma" panose="020B0604030504040204" pitchFamily="34" charset="0"/>
                  <a:cs typeface="Tahoma" panose="020B0604030504040204" pitchFamily="34" charset="0"/>
                </a:rPr>
                <a:t>Key Observations</a:t>
              </a:r>
            </a:p>
          </p:txBody>
        </p:sp>
        <p:sp>
          <p:nvSpPr>
            <p:cNvPr id="9" name="TextBox 8">
              <a:extLst>
                <a:ext uri="{FF2B5EF4-FFF2-40B4-BE49-F238E27FC236}">
                  <a16:creationId xmlns:a16="http://schemas.microsoft.com/office/drawing/2014/main" id="{76CEA78A-C2C0-E712-23AD-F867A4A43381}"/>
                </a:ext>
              </a:extLst>
            </p:cNvPr>
            <p:cNvSpPr txBox="1"/>
            <p:nvPr/>
          </p:nvSpPr>
          <p:spPr>
            <a:xfrm>
              <a:off x="7477749" y="1391791"/>
              <a:ext cx="4714251" cy="1154162"/>
            </a:xfrm>
            <a:prstGeom prst="rect">
              <a:avLst/>
            </a:prstGeom>
            <a:noFill/>
          </p:spPr>
          <p:txBody>
            <a:bodyPr wrap="square">
              <a:spAutoFit/>
            </a:bodyPr>
            <a:lstStyle/>
            <a:p>
              <a:pPr marL="171450" indent="-171450">
                <a:buFont typeface="Tahoma" panose="020B060403050404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The USA and China have more select investors for Unicorn Companies with 556 and 170 respectively.</a:t>
              </a:r>
            </a:p>
            <a:p>
              <a:pPr marL="171450" indent="-171450">
                <a:buFont typeface="Tahoma" panose="020B0604030504040204" pitchFamily="34" charset="0"/>
                <a:buChar char="‐"/>
              </a:pPr>
              <a:endParaRPr lang="en-GB" sz="11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Tahoma" panose="020B060403050404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Other Countries in the top 10 with highest Select investors are India, UK, Germany, France, Israel, Canada, Brazil and south Korea with a combined number of 224 Select investors.</a:t>
              </a:r>
            </a:p>
          </p:txBody>
        </p:sp>
        <p:sp>
          <p:nvSpPr>
            <p:cNvPr id="11" name="TextBox 10">
              <a:extLst>
                <a:ext uri="{FF2B5EF4-FFF2-40B4-BE49-F238E27FC236}">
                  <a16:creationId xmlns:a16="http://schemas.microsoft.com/office/drawing/2014/main" id="{C4EBB674-E6CF-470C-8B94-45AAC2D22EF3}"/>
                </a:ext>
              </a:extLst>
            </p:cNvPr>
            <p:cNvSpPr txBox="1"/>
            <p:nvPr/>
          </p:nvSpPr>
          <p:spPr>
            <a:xfrm>
              <a:off x="7429380" y="2750889"/>
              <a:ext cx="4762621" cy="1331134"/>
            </a:xfrm>
            <a:prstGeom prst="rect">
              <a:avLst/>
            </a:prstGeom>
            <a:noFill/>
          </p:spPr>
          <p:txBody>
            <a:bodyPr wrap="square">
              <a:spAutoFit/>
            </a:bodyPr>
            <a:lstStyle/>
            <a:p>
              <a:pPr marL="171450" indent="-171450">
                <a:buFont typeface="Calibri" panose="020F050202020403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The USA has the highest number of Unicorns by valuation, with $1.921 trillion, while China, India, UK and Germany has a combined valuation of $1.12 trillion.</a:t>
              </a:r>
            </a:p>
            <a:p>
              <a:endParaRPr lang="en-GB" sz="11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Calibri" panose="020F050202020403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Other Countries such as Sweden, Australia, France, Canada and South Korea, also have high concentration of Unicorns with a combined valuation of $264 billion.</a:t>
              </a:r>
            </a:p>
          </p:txBody>
        </p:sp>
      </p:grpSp>
    </p:spTree>
    <p:extLst>
      <p:ext uri="{BB962C8B-B14F-4D97-AF65-F5344CB8AC3E}">
        <p14:creationId xmlns:p14="http://schemas.microsoft.com/office/powerpoint/2010/main" val="1608677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C84DB9-4329-9690-621E-302F78DC9D80}"/>
              </a:ext>
            </a:extLst>
          </p:cNvPr>
          <p:cNvPicPr>
            <a:picLocks noChangeAspect="1"/>
          </p:cNvPicPr>
          <p:nvPr/>
        </p:nvPicPr>
        <p:blipFill>
          <a:blip r:embed="rId2"/>
          <a:stretch>
            <a:fillRect/>
          </a:stretch>
        </p:blipFill>
        <p:spPr>
          <a:xfrm>
            <a:off x="0" y="-81279"/>
            <a:ext cx="12192000" cy="6857999"/>
          </a:xfrm>
          <a:prstGeom prst="rect">
            <a:avLst/>
          </a:prstGeom>
        </p:spPr>
      </p:pic>
      <p:pic>
        <p:nvPicPr>
          <p:cNvPr id="4" name="Picture 3">
            <a:extLst>
              <a:ext uri="{FF2B5EF4-FFF2-40B4-BE49-F238E27FC236}">
                <a16:creationId xmlns:a16="http://schemas.microsoft.com/office/drawing/2014/main" id="{5E0E9E85-D48B-399A-30E1-5ECF5B6452B6}"/>
              </a:ext>
            </a:extLst>
          </p:cNvPr>
          <p:cNvPicPr>
            <a:picLocks noChangeAspect="1"/>
          </p:cNvPicPr>
          <p:nvPr/>
        </p:nvPicPr>
        <p:blipFill>
          <a:blip r:embed="rId3"/>
          <a:stretch>
            <a:fillRect/>
          </a:stretch>
        </p:blipFill>
        <p:spPr>
          <a:xfrm>
            <a:off x="7718551" y="764788"/>
            <a:ext cx="6097" cy="5998984"/>
          </a:xfrm>
          <a:prstGeom prst="rect">
            <a:avLst/>
          </a:prstGeom>
        </p:spPr>
      </p:pic>
      <p:grpSp>
        <p:nvGrpSpPr>
          <p:cNvPr id="8" name="Group 7">
            <a:extLst>
              <a:ext uri="{FF2B5EF4-FFF2-40B4-BE49-F238E27FC236}">
                <a16:creationId xmlns:a16="http://schemas.microsoft.com/office/drawing/2014/main" id="{0CF29A44-4FB9-9EC2-6F76-5C7D4F89BE2B}"/>
              </a:ext>
            </a:extLst>
          </p:cNvPr>
          <p:cNvGrpSpPr/>
          <p:nvPr/>
        </p:nvGrpSpPr>
        <p:grpSpPr>
          <a:xfrm>
            <a:off x="84885" y="81280"/>
            <a:ext cx="12107116" cy="6571446"/>
            <a:chOff x="84885" y="81280"/>
            <a:chExt cx="12107116" cy="6571446"/>
          </a:xfrm>
        </p:grpSpPr>
        <p:pic>
          <p:nvPicPr>
            <p:cNvPr id="5" name="Picture 4">
              <a:extLst>
                <a:ext uri="{FF2B5EF4-FFF2-40B4-BE49-F238E27FC236}">
                  <a16:creationId xmlns:a16="http://schemas.microsoft.com/office/drawing/2014/main" id="{A2F8A9A5-0D77-EE31-65F7-D66EFA7CD980}"/>
                </a:ext>
              </a:extLst>
            </p:cNvPr>
            <p:cNvPicPr>
              <a:picLocks noChangeAspect="1"/>
            </p:cNvPicPr>
            <p:nvPr/>
          </p:nvPicPr>
          <p:blipFill>
            <a:blip r:embed="rId4"/>
            <a:stretch>
              <a:fillRect/>
            </a:stretch>
          </p:blipFill>
          <p:spPr>
            <a:xfrm>
              <a:off x="84885" y="782320"/>
              <a:ext cx="7575756" cy="2646680"/>
            </a:xfrm>
            <a:prstGeom prst="rect">
              <a:avLst/>
            </a:prstGeom>
          </p:spPr>
        </p:pic>
        <p:pic>
          <p:nvPicPr>
            <p:cNvPr id="6" name="Picture 5">
              <a:extLst>
                <a:ext uri="{FF2B5EF4-FFF2-40B4-BE49-F238E27FC236}">
                  <a16:creationId xmlns:a16="http://schemas.microsoft.com/office/drawing/2014/main" id="{32539E49-AAA8-F556-42E6-A0B46DE89F88}"/>
                </a:ext>
              </a:extLst>
            </p:cNvPr>
            <p:cNvPicPr>
              <a:picLocks noChangeAspect="1"/>
            </p:cNvPicPr>
            <p:nvPr/>
          </p:nvPicPr>
          <p:blipFill>
            <a:blip r:embed="rId5"/>
            <a:stretch>
              <a:fillRect/>
            </a:stretch>
          </p:blipFill>
          <p:spPr>
            <a:xfrm>
              <a:off x="84886" y="3545839"/>
              <a:ext cx="7575756" cy="3106887"/>
            </a:xfrm>
            <a:prstGeom prst="rect">
              <a:avLst/>
            </a:prstGeom>
          </p:spPr>
        </p:pic>
        <p:sp>
          <p:nvSpPr>
            <p:cNvPr id="3" name="TextBox 2">
              <a:extLst>
                <a:ext uri="{FF2B5EF4-FFF2-40B4-BE49-F238E27FC236}">
                  <a16:creationId xmlns:a16="http://schemas.microsoft.com/office/drawing/2014/main" id="{A9E12D1C-E783-C6A5-BB97-BB12B740C82B}"/>
                </a:ext>
              </a:extLst>
            </p:cNvPr>
            <p:cNvSpPr txBox="1"/>
            <p:nvPr/>
          </p:nvSpPr>
          <p:spPr>
            <a:xfrm>
              <a:off x="304800" y="81280"/>
              <a:ext cx="11531600" cy="461665"/>
            </a:xfrm>
            <a:prstGeom prst="rect">
              <a:avLst/>
            </a:prstGeom>
            <a:noFill/>
          </p:spPr>
          <p:txBody>
            <a:bodyPr wrap="square" rtlCol="0">
              <a:spAutoFit/>
            </a:bodyPr>
            <a:lstStyle/>
            <a:p>
              <a:pPr algn="ctr"/>
              <a:r>
                <a:rPr lang="en-GB" sz="2400" b="1" u="sng" dirty="0">
                  <a:latin typeface="Tahoma" panose="020B0604030504040204" pitchFamily="34" charset="0"/>
                  <a:ea typeface="Tahoma" panose="020B0604030504040204" pitchFamily="34" charset="0"/>
                  <a:cs typeface="Tahoma" panose="020B0604030504040204" pitchFamily="34" charset="0"/>
                </a:rPr>
                <a:t>Global Trends in Unicorn Investments And Growth </a:t>
              </a:r>
            </a:p>
          </p:txBody>
        </p:sp>
        <p:sp>
          <p:nvSpPr>
            <p:cNvPr id="7" name="TextBox 6">
              <a:extLst>
                <a:ext uri="{FF2B5EF4-FFF2-40B4-BE49-F238E27FC236}">
                  <a16:creationId xmlns:a16="http://schemas.microsoft.com/office/drawing/2014/main" id="{EC1E491E-E131-658E-F648-5ED92F86A850}"/>
                </a:ext>
              </a:extLst>
            </p:cNvPr>
            <p:cNvSpPr txBox="1"/>
            <p:nvPr/>
          </p:nvSpPr>
          <p:spPr>
            <a:xfrm>
              <a:off x="7782557" y="666928"/>
              <a:ext cx="4378959" cy="400110"/>
            </a:xfrm>
            <a:prstGeom prst="rect">
              <a:avLst/>
            </a:prstGeom>
            <a:noFill/>
          </p:spPr>
          <p:txBody>
            <a:bodyPr wrap="square" rtlCol="0">
              <a:spAutoFit/>
            </a:bodyPr>
            <a:lstStyle/>
            <a:p>
              <a:pPr algn="ctr"/>
              <a:r>
                <a:rPr lang="en-GB" sz="2000" b="1" u="sng" dirty="0">
                  <a:latin typeface="Tahoma" panose="020B0604030504040204" pitchFamily="34" charset="0"/>
                  <a:ea typeface="Tahoma" panose="020B0604030504040204" pitchFamily="34" charset="0"/>
                  <a:cs typeface="Tahoma" panose="020B0604030504040204" pitchFamily="34" charset="0"/>
                </a:rPr>
                <a:t>Key Observations</a:t>
              </a:r>
            </a:p>
          </p:txBody>
        </p:sp>
        <p:sp>
          <p:nvSpPr>
            <p:cNvPr id="9" name="TextBox 8">
              <a:extLst>
                <a:ext uri="{FF2B5EF4-FFF2-40B4-BE49-F238E27FC236}">
                  <a16:creationId xmlns:a16="http://schemas.microsoft.com/office/drawing/2014/main" id="{D466E1A5-BE42-61A1-5809-A06D5650B6B5}"/>
                </a:ext>
              </a:extLst>
            </p:cNvPr>
            <p:cNvSpPr txBox="1"/>
            <p:nvPr/>
          </p:nvSpPr>
          <p:spPr>
            <a:xfrm>
              <a:off x="7745527" y="1132612"/>
              <a:ext cx="4446474" cy="1154162"/>
            </a:xfrm>
            <a:prstGeom prst="rect">
              <a:avLst/>
            </a:prstGeom>
            <a:noFill/>
          </p:spPr>
          <p:txBody>
            <a:bodyPr wrap="square">
              <a:spAutoFit/>
            </a:bodyPr>
            <a:lstStyle/>
            <a:p>
              <a:pPr marL="171450" indent="-171450">
                <a:buFont typeface="Calibri" panose="020F050202020403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The number of Unicorn Companies gradually increased from 2007 to 2017 from 1 in 2007 to 44 in 2017.</a:t>
              </a:r>
            </a:p>
            <a:p>
              <a:endParaRPr lang="en-GB" sz="11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Calibri" panose="020F050202020403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There was a sharp increase in the number of Unicorns between 2018 and 2022, with 103 companies becoming Unicorns in 2018 and 518 Companies becoming unicorns in 2021,</a:t>
              </a:r>
            </a:p>
          </p:txBody>
        </p:sp>
        <p:sp>
          <p:nvSpPr>
            <p:cNvPr id="11" name="TextBox 10">
              <a:extLst>
                <a:ext uri="{FF2B5EF4-FFF2-40B4-BE49-F238E27FC236}">
                  <a16:creationId xmlns:a16="http://schemas.microsoft.com/office/drawing/2014/main" id="{7B258C80-6F21-2EF6-78F3-0958F9DD5D1E}"/>
                </a:ext>
              </a:extLst>
            </p:cNvPr>
            <p:cNvSpPr txBox="1"/>
            <p:nvPr/>
          </p:nvSpPr>
          <p:spPr>
            <a:xfrm>
              <a:off x="7768307" y="2721113"/>
              <a:ext cx="4423693" cy="1154162"/>
            </a:xfrm>
            <a:prstGeom prst="rect">
              <a:avLst/>
            </a:prstGeom>
            <a:noFill/>
          </p:spPr>
          <p:txBody>
            <a:bodyPr wrap="square">
              <a:spAutoFit/>
            </a:bodyPr>
            <a:lstStyle/>
            <a:p>
              <a:pPr marL="171450" indent="-171450">
                <a:buFont typeface="Calibri" panose="020F050202020403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The top 10 Countries with highest number of select investors also produced the Unicorns with high valuations.</a:t>
              </a:r>
            </a:p>
            <a:p>
              <a:endParaRPr lang="en-GB" sz="11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Calibri" panose="020F050202020403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The funding support by Select investors play a significant role in the growth and expansion of Unicorn Companies across the world.</a:t>
              </a:r>
            </a:p>
          </p:txBody>
        </p:sp>
        <p:sp>
          <p:nvSpPr>
            <p:cNvPr id="13" name="TextBox 12">
              <a:extLst>
                <a:ext uri="{FF2B5EF4-FFF2-40B4-BE49-F238E27FC236}">
                  <a16:creationId xmlns:a16="http://schemas.microsoft.com/office/drawing/2014/main" id="{F5A2044C-00C2-ACCA-5B59-8AF06BBC89E3}"/>
                </a:ext>
              </a:extLst>
            </p:cNvPr>
            <p:cNvSpPr txBox="1"/>
            <p:nvPr/>
          </p:nvSpPr>
          <p:spPr>
            <a:xfrm>
              <a:off x="7782556" y="4261267"/>
              <a:ext cx="4409444" cy="1154162"/>
            </a:xfrm>
            <a:prstGeom prst="rect">
              <a:avLst/>
            </a:prstGeom>
            <a:noFill/>
          </p:spPr>
          <p:txBody>
            <a:bodyPr wrap="square">
              <a:spAutoFit/>
            </a:bodyPr>
            <a:lstStyle/>
            <a:p>
              <a:pPr marL="171450" indent="-171450">
                <a:buFont typeface="Tahoma" panose="020B060403050404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There is a direct relationship between high funding by Select Investors in Unicorn Companies and the total number of Unicorns Companies  a Country have.</a:t>
              </a:r>
            </a:p>
            <a:p>
              <a:endParaRPr lang="en-GB" sz="1150" dirty="0">
                <a:latin typeface="Tahoma" panose="020B0604030504040204" pitchFamily="34" charset="0"/>
                <a:ea typeface="Tahoma" panose="020B0604030504040204" pitchFamily="34" charset="0"/>
                <a:cs typeface="Tahoma" panose="020B0604030504040204" pitchFamily="34" charset="0"/>
              </a:endParaRPr>
            </a:p>
            <a:p>
              <a:pPr marL="171450" indent="-171450">
                <a:buFont typeface="Tahoma" panose="020B0604030504040204" pitchFamily="34" charset="0"/>
                <a:buChar char="‐"/>
              </a:pPr>
              <a:r>
                <a:rPr lang="en-GB" sz="1150" dirty="0">
                  <a:latin typeface="Tahoma" panose="020B0604030504040204" pitchFamily="34" charset="0"/>
                  <a:ea typeface="Tahoma" panose="020B0604030504040204" pitchFamily="34" charset="0"/>
                  <a:cs typeface="Tahoma" panose="020B0604030504040204" pitchFamily="34" charset="0"/>
                </a:rPr>
                <a:t>The higher the number of Select investors in a Country, the higher the number of Unicorn Companies from that Country.</a:t>
              </a:r>
            </a:p>
          </p:txBody>
        </p:sp>
      </p:grpSp>
    </p:spTree>
    <p:extLst>
      <p:ext uri="{BB962C8B-B14F-4D97-AF65-F5344CB8AC3E}">
        <p14:creationId xmlns:p14="http://schemas.microsoft.com/office/powerpoint/2010/main" val="3667325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EFF401-84DC-40F1-D0A7-F0608540FBF4}"/>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7C2E06-3E65-0B07-A259-853CE46A7461}"/>
              </a:ext>
            </a:extLst>
          </p:cNvPr>
          <p:cNvSpPr>
            <a:spLocks noGrp="1"/>
          </p:cNvSpPr>
          <p:nvPr>
            <p:ph type="title"/>
          </p:nvPr>
        </p:nvSpPr>
        <p:spPr>
          <a:xfrm>
            <a:off x="838200" y="90399"/>
            <a:ext cx="10515600" cy="618932"/>
          </a:xfrm>
        </p:spPr>
        <p:txBody>
          <a:bodyPr>
            <a:noAutofit/>
          </a:bodyPr>
          <a:lstStyle/>
          <a:p>
            <a:pPr algn="ctr"/>
            <a:r>
              <a:rPr lang="en-GB" sz="2400" b="1" u="sng" dirty="0">
                <a:latin typeface="Tahoma" panose="020B0604030504040204" pitchFamily="34" charset="0"/>
                <a:ea typeface="Tahoma" panose="020B0604030504040204" pitchFamily="34" charset="0"/>
                <a:cs typeface="Tahoma" panose="020B0604030504040204" pitchFamily="34" charset="0"/>
              </a:rPr>
              <a:t>Growth Recommendations for Unicorns Companies</a:t>
            </a:r>
          </a:p>
        </p:txBody>
      </p:sp>
      <p:sp>
        <p:nvSpPr>
          <p:cNvPr id="3" name="Content Placeholder 2">
            <a:extLst>
              <a:ext uri="{FF2B5EF4-FFF2-40B4-BE49-F238E27FC236}">
                <a16:creationId xmlns:a16="http://schemas.microsoft.com/office/drawing/2014/main" id="{E70DEC59-02CC-3650-1A3F-82337F77D224}"/>
              </a:ext>
            </a:extLst>
          </p:cNvPr>
          <p:cNvSpPr>
            <a:spLocks noGrp="1"/>
          </p:cNvSpPr>
          <p:nvPr>
            <p:ph idx="1"/>
          </p:nvPr>
        </p:nvSpPr>
        <p:spPr>
          <a:xfrm>
            <a:off x="182880" y="643810"/>
            <a:ext cx="11897360" cy="5954175"/>
          </a:xfrm>
        </p:spPr>
        <p:txBody>
          <a:bodyPr>
            <a:normAutofit fontScale="92500" lnSpcReduction="10000"/>
          </a:body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GB" sz="24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Access Venture Capital funds when needed</a:t>
            </a:r>
          </a:p>
          <a:p>
            <a:pPr marR="0" lvl="0" algn="l" defTabSz="914400" rtl="0" eaLnBrk="1" fontAlgn="auto" latinLnBrk="0" hangingPunct="1">
              <a:lnSpc>
                <a:spcPct val="90000"/>
              </a:lnSpc>
              <a:spcBef>
                <a:spcPts val="1000"/>
              </a:spcBef>
              <a:spcAft>
                <a:spcPts val="0"/>
              </a:spcAft>
              <a:buClrTx/>
              <a:buSzTx/>
              <a:buFontTx/>
              <a:buChar char="-"/>
              <a:tabLst/>
              <a:defRPr/>
            </a:pP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Unicorn companies in Africa, Oceania and South America  should endeavour to approach venture capitals to negotiate how they can raise funds to scale their business. USA has over 500 Select investors supporting growth of Unicorns.</a:t>
            </a:r>
          </a:p>
          <a:p>
            <a:pPr marR="0" lvl="0" algn="l" defTabSz="914400" rtl="0" eaLnBrk="1" fontAlgn="auto" latinLnBrk="0" hangingPunct="1">
              <a:lnSpc>
                <a:spcPct val="90000"/>
              </a:lnSpc>
              <a:spcBef>
                <a:spcPts val="1000"/>
              </a:spcBef>
              <a:spcAft>
                <a:spcPts val="0"/>
              </a:spcAft>
              <a:buClrTx/>
              <a:buSzTx/>
              <a:buFontTx/>
              <a:buChar char="-"/>
              <a:tabLst/>
              <a:defRPr/>
            </a:pP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Network with Unicorn Companies in Countries with high numbers of Select investors to sell their business to potential investors.</a:t>
            </a:r>
          </a:p>
          <a:p>
            <a:pPr marL="0" marR="0" lvl="0" indent="0" algn="l" defTabSz="914400" rtl="0" eaLnBrk="1" fontAlgn="auto" latinLnBrk="0" hangingPunct="1">
              <a:lnSpc>
                <a:spcPct val="90000"/>
              </a:lnSpc>
              <a:spcBef>
                <a:spcPts val="1000"/>
              </a:spcBef>
              <a:spcAft>
                <a:spcPts val="0"/>
              </a:spcAft>
              <a:buClrTx/>
              <a:buSzTx/>
              <a:buNone/>
              <a:tabLst/>
              <a:defRPr/>
            </a:pPr>
            <a:endParaRPr lang="en-GB" sz="14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ü"/>
              <a:defRPr/>
            </a:pPr>
            <a:r>
              <a:rPr lang="en-GB" sz="2400" b="1" dirty="0">
                <a:solidFill>
                  <a:prstClr val="black"/>
                </a:solidFill>
                <a:latin typeface="Tahoma" panose="020B0604030504040204" pitchFamily="34" charset="0"/>
                <a:ea typeface="Tahoma" panose="020B0604030504040204" pitchFamily="34" charset="0"/>
                <a:cs typeface="Tahoma" panose="020B0604030504040204" pitchFamily="34" charset="0"/>
              </a:rPr>
              <a:t>Establishment of a growth culture within the  business</a:t>
            </a:r>
          </a:p>
          <a:p>
            <a:pPr>
              <a:buFontTx/>
              <a:buChar char="-"/>
              <a:defRPr/>
            </a:pP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Develop and share future revenue and staffing objectives and projections to internal stakeholders</a:t>
            </a:r>
          </a:p>
          <a:p>
            <a:pPr>
              <a:buFontTx/>
              <a:buChar char="-"/>
              <a:defRPr/>
            </a:pP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Employ experienced employees with relevant skills and capabilities to meet current and future business needs.</a:t>
            </a:r>
          </a:p>
          <a:p>
            <a:pPr>
              <a:buFontTx/>
              <a:buChar char="-"/>
              <a:defRPr/>
            </a:pP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Ensure effective communication between all levels of management and eliminate office politics, prejudice and bias.</a:t>
            </a:r>
          </a:p>
          <a:p>
            <a:pPr>
              <a:buFontTx/>
              <a:buChar char="-"/>
              <a:defRPr/>
            </a:pP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Create and provide training and advancement opportunities for staff in order to drive retention.</a:t>
            </a:r>
          </a:p>
          <a:p>
            <a:pPr marL="0" indent="0">
              <a:buNone/>
              <a:defRPr/>
            </a:pPr>
            <a:endParaRPr lang="en-GB" sz="14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ü"/>
              <a:defRPr/>
            </a:pPr>
            <a:r>
              <a:rPr lang="en-GB" sz="2400" b="1" dirty="0">
                <a:solidFill>
                  <a:prstClr val="black"/>
                </a:solidFill>
                <a:latin typeface="Tahoma" panose="020B0604030504040204" pitchFamily="34" charset="0"/>
                <a:ea typeface="Tahoma" panose="020B0604030504040204" pitchFamily="34" charset="0"/>
                <a:cs typeface="Tahoma" panose="020B0604030504040204" pitchFamily="34" charset="0"/>
              </a:rPr>
              <a:t>Leverage Emerging Technology</a:t>
            </a:r>
          </a:p>
          <a:p>
            <a:pPr>
              <a:buFontTx/>
              <a:buChar char="-"/>
              <a:defRPr/>
            </a:pP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Artificial Intelligence and Machine learning can help companies to improve their systems and processes. 46% of </a:t>
            </a:r>
          </a:p>
          <a:p>
            <a:pPr marL="0" indent="0">
              <a:buNone/>
              <a:defRPr/>
            </a:pP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     Unicorns are in Fintech and 31.4% are in Internet Software and Services.</a:t>
            </a:r>
          </a:p>
          <a:p>
            <a:pPr marL="0" indent="0">
              <a:buNone/>
              <a:defRPr/>
            </a:pPr>
            <a:endParaRPr lang="en-GB" sz="14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ü"/>
              <a:defRPr/>
            </a:pPr>
            <a:r>
              <a:rPr lang="en-GB" sz="2400" b="1" dirty="0">
                <a:solidFill>
                  <a:prstClr val="black"/>
                </a:solidFill>
                <a:latin typeface="Tahoma" panose="020B0604030504040204" pitchFamily="34" charset="0"/>
                <a:ea typeface="Tahoma" panose="020B0604030504040204" pitchFamily="34" charset="0"/>
                <a:cs typeface="Tahoma" panose="020B0604030504040204" pitchFamily="34" charset="0"/>
              </a:rPr>
              <a:t>Focus on creating the right strategic objectives per time</a:t>
            </a:r>
          </a:p>
          <a:p>
            <a:pPr marL="0" indent="0">
              <a:buNone/>
              <a:defRPr/>
            </a:pPr>
            <a:r>
              <a:rPr lang="en-GB" sz="16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Growing customer base into new markets to increase revenue streams. There are more Unicorns in 2020 and 2022.  </a:t>
            </a:r>
          </a:p>
          <a:p>
            <a:pPr>
              <a:buFontTx/>
              <a:buChar char="-"/>
              <a:defRPr/>
            </a:pP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Investing more in research and developments to innovate and improve operational efficiency </a:t>
            </a:r>
          </a:p>
          <a:p>
            <a:pPr>
              <a:buFontTx/>
              <a:buChar char="-"/>
              <a:defRPr/>
            </a:pPr>
            <a:r>
              <a:rPr lang="en-GB" sz="1400" dirty="0">
                <a:solidFill>
                  <a:prstClr val="black"/>
                </a:solidFill>
                <a:latin typeface="Tahoma" panose="020B0604030504040204" pitchFamily="34" charset="0"/>
                <a:ea typeface="Tahoma" panose="020B0604030504040204" pitchFamily="34" charset="0"/>
                <a:cs typeface="Tahoma" panose="020B0604030504040204" pitchFamily="34" charset="0"/>
              </a:rPr>
              <a:t>networking and forming partnerships with other Unicorns. 47.8% of Unicorns are in San Francisco, 32.3% in New York, and 19.9% in Beijing. Other Unicorns can reach out to them for best practices on growth strategies. </a:t>
            </a:r>
          </a:p>
          <a:p>
            <a:pPr>
              <a:buFontTx/>
              <a:buChar char="-"/>
              <a:defRPr/>
            </a:pPr>
            <a:endParaRPr lang="en-GB"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GB"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GB" sz="1800" dirty="0"/>
          </a:p>
        </p:txBody>
      </p:sp>
    </p:spTree>
    <p:extLst>
      <p:ext uri="{BB962C8B-B14F-4D97-AF65-F5344CB8AC3E}">
        <p14:creationId xmlns:p14="http://schemas.microsoft.com/office/powerpoint/2010/main" val="290438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8C6184-D2A2-CB70-18E2-18F86A2C1751}"/>
              </a:ext>
            </a:extLst>
          </p:cNvPr>
          <p:cNvPicPr>
            <a:picLocks noChangeAspect="1"/>
          </p:cNvPicPr>
          <p:nvPr/>
        </p:nvPicPr>
        <p:blipFill>
          <a:blip r:embed="rId2"/>
          <a:stretch>
            <a:fillRect/>
          </a:stretch>
        </p:blipFill>
        <p:spPr>
          <a:xfrm>
            <a:off x="0" y="0"/>
            <a:ext cx="12192000" cy="6857999"/>
          </a:xfrm>
          <a:prstGeom prst="rect">
            <a:avLst/>
          </a:prstGeom>
        </p:spPr>
      </p:pic>
      <p:pic>
        <p:nvPicPr>
          <p:cNvPr id="2" name="Picture 1">
            <a:extLst>
              <a:ext uri="{FF2B5EF4-FFF2-40B4-BE49-F238E27FC236}">
                <a16:creationId xmlns:a16="http://schemas.microsoft.com/office/drawing/2014/main" id="{7225C1D6-5AAA-6482-A8F8-9B9ED187870B}"/>
              </a:ext>
            </a:extLst>
          </p:cNvPr>
          <p:cNvPicPr>
            <a:picLocks noChangeAspect="1"/>
          </p:cNvPicPr>
          <p:nvPr/>
        </p:nvPicPr>
        <p:blipFill>
          <a:blip r:embed="rId3"/>
          <a:stretch>
            <a:fillRect/>
          </a:stretch>
        </p:blipFill>
        <p:spPr>
          <a:xfrm>
            <a:off x="643999" y="447869"/>
            <a:ext cx="10786188" cy="6120881"/>
          </a:xfrm>
          <a:prstGeom prst="rect">
            <a:avLst/>
          </a:prstGeom>
        </p:spPr>
      </p:pic>
      <p:sp>
        <p:nvSpPr>
          <p:cNvPr id="3" name="Content Placeholder 2">
            <a:extLst>
              <a:ext uri="{FF2B5EF4-FFF2-40B4-BE49-F238E27FC236}">
                <a16:creationId xmlns:a16="http://schemas.microsoft.com/office/drawing/2014/main" id="{51B8196A-D9D7-54D5-2BDC-2D0057998EC8}"/>
              </a:ext>
            </a:extLst>
          </p:cNvPr>
          <p:cNvSpPr>
            <a:spLocks noGrp="1"/>
          </p:cNvSpPr>
          <p:nvPr>
            <p:ph idx="1"/>
          </p:nvPr>
        </p:nvSpPr>
        <p:spPr>
          <a:xfrm>
            <a:off x="2629678" y="559836"/>
            <a:ext cx="6672942" cy="1101013"/>
          </a:xfrm>
        </p:spPr>
        <p:txBody>
          <a:bodyPr>
            <a:noAutofit/>
          </a:bodyPr>
          <a:lstStyle/>
          <a:p>
            <a:pPr marL="0" indent="0" algn="ctr">
              <a:buNone/>
            </a:pPr>
            <a:r>
              <a:rPr lang="en-GB" sz="4800" b="1" u="sng" dirty="0">
                <a:solidFill>
                  <a:schemeClr val="bg1"/>
                </a:solidFill>
                <a:latin typeface="Tahoma" panose="020B0604030504040204" pitchFamily="34" charset="0"/>
                <a:ea typeface="Tahoma" panose="020B0604030504040204" pitchFamily="34" charset="0"/>
                <a:cs typeface="Tahoma" panose="020B0604030504040204" pitchFamily="34" charset="0"/>
              </a:rPr>
              <a:t>Conclusion</a:t>
            </a:r>
          </a:p>
        </p:txBody>
      </p:sp>
      <p:sp>
        <p:nvSpPr>
          <p:cNvPr id="5" name="TextBox 4">
            <a:extLst>
              <a:ext uri="{FF2B5EF4-FFF2-40B4-BE49-F238E27FC236}">
                <a16:creationId xmlns:a16="http://schemas.microsoft.com/office/drawing/2014/main" id="{D0728311-1F44-6141-B30E-58B62572F523}"/>
              </a:ext>
            </a:extLst>
          </p:cNvPr>
          <p:cNvSpPr txBox="1"/>
          <p:nvPr/>
        </p:nvSpPr>
        <p:spPr>
          <a:xfrm rot="20073321">
            <a:off x="1937454" y="2468806"/>
            <a:ext cx="8199279" cy="1754326"/>
          </a:xfrm>
          <a:prstGeom prst="rect">
            <a:avLst/>
          </a:prstGeom>
          <a:noFill/>
        </p:spPr>
        <p:txBody>
          <a:bodyPr wrap="square" rtlCol="0">
            <a:spAutoFit/>
          </a:bodyPr>
          <a:lstStyle/>
          <a:p>
            <a:r>
              <a:rPr lang="en-GB" sz="5400" b="1" dirty="0">
                <a:solidFill>
                  <a:schemeClr val="bg1"/>
                </a:solidFill>
              </a:rPr>
              <a:t>Unicorn Company,</a:t>
            </a:r>
          </a:p>
          <a:p>
            <a:r>
              <a:rPr lang="en-GB" sz="5400" b="1" dirty="0">
                <a:solidFill>
                  <a:schemeClr val="bg1"/>
                </a:solidFill>
              </a:rPr>
              <a:t>		Build the next one.</a:t>
            </a:r>
          </a:p>
        </p:txBody>
      </p:sp>
    </p:spTree>
    <p:extLst>
      <p:ext uri="{BB962C8B-B14F-4D97-AF65-F5344CB8AC3E}">
        <p14:creationId xmlns:p14="http://schemas.microsoft.com/office/powerpoint/2010/main" val="2076483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787</Words>
  <Application>Microsoft Office PowerPoint</Application>
  <PresentationFormat>Widescreen</PresentationFormat>
  <Paragraphs>67</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Abril Fatface</vt:lpstr>
      <vt:lpstr>Arial</vt:lpstr>
      <vt:lpstr>Calibri</vt:lpstr>
      <vt:lpstr>Calibri Light</vt:lpstr>
      <vt:lpstr>Tahoma</vt:lpstr>
      <vt:lpstr>Wingdings</vt:lpstr>
      <vt:lpstr>Office Theme</vt:lpstr>
      <vt:lpstr>  Exploratory Data Analysis of Unicorn Companies Around the World  </vt:lpstr>
      <vt:lpstr>Contents</vt:lpstr>
      <vt:lpstr>PowerPoint Presentation</vt:lpstr>
      <vt:lpstr>PowerPoint Presentation</vt:lpstr>
      <vt:lpstr>PowerPoint Presentation</vt:lpstr>
      <vt:lpstr>Growth Recommendations for Unicorns Companies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Solomon Audu</dc:creator>
  <cp:lastModifiedBy>Solomon Audu</cp:lastModifiedBy>
  <cp:revision>53</cp:revision>
  <dcterms:created xsi:type="dcterms:W3CDTF">2023-07-04T16:38:01Z</dcterms:created>
  <dcterms:modified xsi:type="dcterms:W3CDTF">2023-07-05T09:24:19Z</dcterms:modified>
</cp:coreProperties>
</file>